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8" r:id="rId3"/>
    <p:sldId id="262" r:id="rId4"/>
    <p:sldId id="257" r:id="rId5"/>
    <p:sldId id="263" r:id="rId6"/>
    <p:sldId id="264" r:id="rId7"/>
    <p:sldId id="265"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43" d="100"/>
          <a:sy n="43" d="100"/>
        </p:scale>
        <p:origin x="63"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12/29/2017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12/29/2017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12/29/2017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12/29/2017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12/29/2017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12/29/2017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12/29/2017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12/29/2017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12/29/2017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12/29/2017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12/29/2017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12/29/2017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12/29/2017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7"/>
            <a:ext cx="9144000" cy="2387600"/>
          </a:xfrm>
        </p:spPr>
        <p:txBody>
          <a:bodyPr/>
          <a:lstStyle/>
          <a:p>
            <a:r>
              <a:rPr lang="en-US" dirty="0">
                <a:solidFill>
                  <a:schemeClr val="bg1"/>
                </a:solidFill>
                <a:latin typeface="Roboto" pitchFamily="2" charset="0"/>
                <a:ea typeface="Roboto" pitchFamily="2" charset="0"/>
              </a:rPr>
              <a:t>Introduction to Streaming</a:t>
            </a:r>
          </a:p>
        </p:txBody>
      </p:sp>
      <p:sp>
        <p:nvSpPr>
          <p:cNvPr id="3" name="Subtitle 2">
            <a:extLst>
              <a:ext uri="{FF2B5EF4-FFF2-40B4-BE49-F238E27FC236}">
                <a16:creationId xmlns:a16="http://schemas.microsoft.com/office/drawing/2014/main" id="{2CFA7A92-F44A-499C-B6B9-FDE9A006AF4D}"/>
              </a:ext>
            </a:extLst>
          </p:cNvPr>
          <p:cNvSpPr>
            <a:spLocks noGrp="1"/>
          </p:cNvSpPr>
          <p:nvPr>
            <p:ph type="subTitle" idx="1"/>
          </p:nvPr>
        </p:nvSpPr>
        <p:spPr>
          <a:xfrm>
            <a:off x="1524000" y="2687642"/>
            <a:ext cx="9144000" cy="562708"/>
          </a:xfrm>
        </p:spPr>
        <p:txBody>
          <a:bodyPr/>
          <a:lstStyle/>
          <a:p>
            <a:r>
              <a:rPr lang="en-US" dirty="0">
                <a:solidFill>
                  <a:schemeClr val="bg1"/>
                </a:solidFill>
                <a:latin typeface="Roboto" pitchFamily="2" charset="0"/>
                <a:ea typeface="Roboto" pitchFamily="2" charset="0"/>
              </a:rPr>
              <a:t>using</a:t>
            </a:r>
          </a:p>
        </p:txBody>
      </p:sp>
      <p:pic>
        <p:nvPicPr>
          <p:cNvPr id="1026" name="Picture 2" descr="https://spark.apache.org/images/spark-logo-trademark.png">
            <a:extLst>
              <a:ext uri="{FF2B5EF4-FFF2-40B4-BE49-F238E27FC236}">
                <a16:creationId xmlns:a16="http://schemas.microsoft.com/office/drawing/2014/main" id="{D054FE73-EE3E-4CB3-A589-7BE16A835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590" y="3250350"/>
            <a:ext cx="5622471" cy="299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dirty="0">
                <a:solidFill>
                  <a:schemeClr val="bg1"/>
                </a:solidFill>
                <a:latin typeface="Roboto" pitchFamily="2" charset="0"/>
                <a:ea typeface="Roboto" pitchFamily="2" charset="0"/>
              </a:rPr>
              <a:t>What is Streaming?</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Data is generated continuously from one or many sources</a:t>
            </a:r>
          </a:p>
          <a:p>
            <a:pPr fontAlgn="base"/>
            <a:r>
              <a:rPr lang="en-US" dirty="0">
                <a:solidFill>
                  <a:schemeClr val="bg1"/>
                </a:solidFill>
                <a:latin typeface="Roboto" pitchFamily="2" charset="0"/>
                <a:ea typeface="Roboto" pitchFamily="2" charset="0"/>
              </a:rPr>
              <a:t>Sources typically send in data simultaneously</a:t>
            </a:r>
          </a:p>
          <a:p>
            <a:pPr fontAlgn="base"/>
            <a:r>
              <a:rPr lang="en-US" dirty="0">
                <a:solidFill>
                  <a:schemeClr val="bg1"/>
                </a:solidFill>
                <a:latin typeface="Roboto" pitchFamily="2" charset="0"/>
                <a:ea typeface="Roboto" pitchFamily="2" charset="0"/>
              </a:rPr>
              <a:t>Data comes in small packages (kilobyte scale) in succession</a:t>
            </a:r>
          </a:p>
          <a:p>
            <a:endParaRPr lang="en-US" sz="2000" dirty="0">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Why use Streaming</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A lot of applications use continuously-updated data</a:t>
            </a:r>
          </a:p>
          <a:p>
            <a:r>
              <a:rPr lang="en-US" dirty="0">
                <a:solidFill>
                  <a:schemeClr val="bg1"/>
                </a:solidFill>
              </a:rPr>
              <a:t>Examples:</a:t>
            </a:r>
          </a:p>
          <a:p>
            <a:pPr lvl="1"/>
            <a:r>
              <a:rPr lang="en-US" dirty="0">
                <a:solidFill>
                  <a:schemeClr val="bg1"/>
                </a:solidFill>
              </a:rPr>
              <a:t>Sensors in vehicles, industrial equipment, and machinery send data to streaming for performance measurement.</a:t>
            </a:r>
          </a:p>
          <a:p>
            <a:pPr lvl="1"/>
            <a:r>
              <a:rPr lang="en-US" dirty="0">
                <a:solidFill>
                  <a:schemeClr val="bg1"/>
                </a:solidFill>
              </a:rPr>
              <a:t>A website tracking geo-location data from customer’s phones, which is gathered by streaming, so the website can make recommendations of which restaurants to visit</a:t>
            </a:r>
          </a:p>
          <a:p>
            <a:pPr lvl="1"/>
            <a:r>
              <a:rPr lang="en-US" dirty="0">
                <a:solidFill>
                  <a:schemeClr val="bg1"/>
                </a:solidFill>
              </a:rPr>
              <a:t>Solar power company monitoring panel performance through streaming</a:t>
            </a:r>
          </a:p>
          <a:p>
            <a:pPr lvl="1"/>
            <a:r>
              <a:rPr lang="en-US" dirty="0">
                <a:solidFill>
                  <a:schemeClr val="bg1"/>
                </a:solidFill>
              </a:rPr>
              <a:t>Online gaming company collecting streaming data about player-game interactions</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Popular Streaming Tools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Storm</a:t>
            </a:r>
          </a:p>
          <a:p>
            <a:r>
              <a:rPr lang="en-US" dirty="0" err="1">
                <a:solidFill>
                  <a:schemeClr val="bg1"/>
                </a:solidFill>
              </a:rPr>
              <a:t>Flink</a:t>
            </a:r>
            <a:endParaRPr lang="en-US" dirty="0">
              <a:solidFill>
                <a:schemeClr val="bg1"/>
              </a:solidFill>
            </a:endParaRPr>
          </a:p>
          <a:p>
            <a:r>
              <a:rPr lang="en-US" dirty="0">
                <a:solidFill>
                  <a:schemeClr val="bg1"/>
                </a:solidFill>
              </a:rPr>
              <a:t>Kinesis</a:t>
            </a:r>
          </a:p>
          <a:p>
            <a:r>
              <a:rPr lang="en-US" dirty="0" err="1">
                <a:solidFill>
                  <a:schemeClr val="bg1"/>
                </a:solidFill>
              </a:rPr>
              <a:t>Samza</a:t>
            </a:r>
            <a:endParaRPr lang="en-US" dirty="0">
              <a:solidFill>
                <a:schemeClr val="bg1"/>
              </a:solidFill>
            </a:endParaRPr>
          </a:p>
          <a:p>
            <a:r>
              <a:rPr lang="en-US" dirty="0">
                <a:solidFill>
                  <a:schemeClr val="bg1"/>
                </a:solidFill>
              </a:rPr>
              <a:t>Kafka</a:t>
            </a:r>
          </a:p>
          <a:p>
            <a:r>
              <a:rPr lang="en-US" sz="3600" b="1" i="1" dirty="0">
                <a:solidFill>
                  <a:schemeClr val="bg1"/>
                </a:solidFill>
              </a:rPr>
              <a:t>Apache Spar</a:t>
            </a:r>
            <a:endParaRPr lang="en-US" dirty="0">
              <a:solidFill>
                <a:schemeClr val="bg1"/>
              </a:solidFill>
            </a:endParaRPr>
          </a:p>
        </p:txBody>
      </p:sp>
      <p:pic>
        <p:nvPicPr>
          <p:cNvPr id="1028" name="Picture 4" descr="Image result for flink">
            <a:extLst>
              <a:ext uri="{FF2B5EF4-FFF2-40B4-BE49-F238E27FC236}">
                <a16:creationId xmlns:a16="http://schemas.microsoft.com/office/drawing/2014/main" id="{CE0F064B-8912-45A2-8D60-DB92D48F0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0938" y="1411418"/>
            <a:ext cx="3201472" cy="13552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pache storm">
            <a:extLst>
              <a:ext uri="{FF2B5EF4-FFF2-40B4-BE49-F238E27FC236}">
                <a16:creationId xmlns:a16="http://schemas.microsoft.com/office/drawing/2014/main" id="{202ECE47-C5E2-49A4-BE04-F4B6F18C4BE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5904"/>
                    </a14:imgEffect>
                    <a14:imgEffect>
                      <a14:saturation sat="400000"/>
                    </a14:imgEffect>
                  </a14:imgLayer>
                </a14:imgProps>
              </a:ext>
              <a:ext uri="{28A0092B-C50C-407E-A947-70E740481C1C}">
                <a14:useLocalDpi xmlns:a14="http://schemas.microsoft.com/office/drawing/2010/main" val="0"/>
              </a:ext>
            </a:extLst>
          </a:blip>
          <a:srcRect r="-1752"/>
          <a:stretch/>
        </p:blipFill>
        <p:spPr bwMode="auto">
          <a:xfrm>
            <a:off x="4157623" y="1569524"/>
            <a:ext cx="3371762" cy="1209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park.apache.org/images/spark-logo-trademark.png">
            <a:extLst>
              <a:ext uri="{FF2B5EF4-FFF2-40B4-BE49-F238E27FC236}">
                <a16:creationId xmlns:a16="http://schemas.microsoft.com/office/drawing/2014/main" id="{730299B7-A731-4B31-A07A-604B53602F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1115" y="4356018"/>
            <a:ext cx="3201472" cy="17029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pache kafka">
            <a:extLst>
              <a:ext uri="{FF2B5EF4-FFF2-40B4-BE49-F238E27FC236}">
                <a16:creationId xmlns:a16="http://schemas.microsoft.com/office/drawing/2014/main" id="{AFDBA075-2850-4AFE-8815-CD95C394F5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9482" y="4965351"/>
            <a:ext cx="4511633" cy="13465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5/50/Samza_Logo.png">
            <a:extLst>
              <a:ext uri="{FF2B5EF4-FFF2-40B4-BE49-F238E27FC236}">
                <a16:creationId xmlns:a16="http://schemas.microsoft.com/office/drawing/2014/main" id="{F008BD75-62F8-4C76-BA30-D2ED53B5BC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400" y="2990209"/>
            <a:ext cx="28194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mazon kinesis">
            <a:extLst>
              <a:ext uri="{FF2B5EF4-FFF2-40B4-BE49-F238E27FC236}">
                <a16:creationId xmlns:a16="http://schemas.microsoft.com/office/drawing/2014/main" id="{1557D1DC-6A4B-454C-9C99-BA28403907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5104" y="2725696"/>
            <a:ext cx="2055296" cy="2055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454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91AE-9844-4848-839E-FA57BFA9AB31}"/>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Roboto" pitchFamily="2" charset="0"/>
                <a:ea typeface="Roboto" pitchFamily="2" charset="0"/>
              </a:rPr>
              <a:t>What is Apache Spark Streaming?</a:t>
            </a:r>
          </a:p>
        </p:txBody>
      </p:sp>
      <p:sp>
        <p:nvSpPr>
          <p:cNvPr id="3" name="Content Placeholder 2">
            <a:extLst>
              <a:ext uri="{FF2B5EF4-FFF2-40B4-BE49-F238E27FC236}">
                <a16:creationId xmlns:a16="http://schemas.microsoft.com/office/drawing/2014/main" id="{19FA022B-34BD-47C3-93CF-904DFB621FB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solidFill>
                  <a:schemeClr val="bg1"/>
                </a:solidFill>
                <a:latin typeface="Roboto" pitchFamily="2" charset="0"/>
                <a:ea typeface="Roboto" pitchFamily="2" charset="0"/>
              </a:rPr>
              <a:t>Spark is general purpose and is widely used</a:t>
            </a:r>
          </a:p>
          <a:p>
            <a:pPr fontAlgn="base"/>
            <a:r>
              <a:rPr lang="en-US" dirty="0">
                <a:solidFill>
                  <a:schemeClr val="bg1"/>
                </a:solidFill>
                <a:latin typeface="Roboto" pitchFamily="2" charset="0"/>
                <a:ea typeface="Roboto" pitchFamily="2" charset="0"/>
              </a:rPr>
              <a:t>Spark connects with a lot of the previously mentioned streaming tools</a:t>
            </a:r>
          </a:p>
          <a:p>
            <a:pPr fontAlgn="base"/>
            <a:r>
              <a:rPr lang="en-US" dirty="0">
                <a:solidFill>
                  <a:schemeClr val="bg1"/>
                </a:solidFill>
                <a:latin typeface="Roboto" pitchFamily="2" charset="0"/>
                <a:ea typeface="Roboto" pitchFamily="2" charset="0"/>
              </a:rPr>
              <a:t>Fault tolerant thanks to projects like Hadoop Distributed File System (HDFS)</a:t>
            </a:r>
            <a:endParaRPr lang="en-US" sz="2000" dirty="0">
              <a:solidFill>
                <a:schemeClr val="bg1"/>
              </a:solidFill>
              <a:latin typeface="Roboto" pitchFamily="2" charset="0"/>
              <a:ea typeface="Roboto" pitchFamily="2" charset="0"/>
            </a:endParaRPr>
          </a:p>
          <a:p>
            <a:endParaRPr lang="en-US" sz="2000" dirty="0">
              <a:latin typeface="Roboto" pitchFamily="2" charset="0"/>
              <a:ea typeface="Roboto" pitchFamily="2" charset="0"/>
            </a:endParaRPr>
          </a:p>
        </p:txBody>
      </p:sp>
      <p:pic>
        <p:nvPicPr>
          <p:cNvPr id="2052" name="Picture 4" descr="https://databricks.com/wp-content/uploads/2015/07/image21-1024x734.png">
            <a:extLst>
              <a:ext uri="{FF2B5EF4-FFF2-40B4-BE49-F238E27FC236}">
                <a16:creationId xmlns:a16="http://schemas.microsoft.com/office/drawing/2014/main" id="{46375261-62E0-4130-AB0A-4150D9B709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51" b="21138"/>
          <a:stretch/>
        </p:blipFill>
        <p:spPr bwMode="auto">
          <a:xfrm>
            <a:off x="1895707" y="3632523"/>
            <a:ext cx="7333050" cy="299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87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9F34AD0-4605-4681-B56A-200DEE596588}"/>
              </a:ext>
            </a:extLst>
          </p:cNvPr>
          <p:cNvSpPr/>
          <p:nvPr/>
        </p:nvSpPr>
        <p:spPr>
          <a:xfrm>
            <a:off x="2566092" y="1251683"/>
            <a:ext cx="7059816" cy="17418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en-US" sz="2800" dirty="0"/>
          </a:p>
          <a:p>
            <a:pPr algn="ctr"/>
            <a:endParaRPr lang="en-US" sz="2800" dirty="0"/>
          </a:p>
          <a:p>
            <a:pPr algn="ctr"/>
            <a:r>
              <a:rPr lang="en-US" sz="2800" dirty="0"/>
              <a:t>Programming Language API</a:t>
            </a:r>
          </a:p>
        </p:txBody>
      </p:sp>
      <p:sp>
        <p:nvSpPr>
          <p:cNvPr id="4" name="Rectangle 3">
            <a:extLst>
              <a:ext uri="{FF2B5EF4-FFF2-40B4-BE49-F238E27FC236}">
                <a16:creationId xmlns:a16="http://schemas.microsoft.com/office/drawing/2014/main" id="{0E6716FE-D03C-44D8-8076-94497257E5CB}"/>
              </a:ext>
            </a:extLst>
          </p:cNvPr>
          <p:cNvSpPr/>
          <p:nvPr/>
        </p:nvSpPr>
        <p:spPr>
          <a:xfrm>
            <a:off x="2566092" y="3075916"/>
            <a:ext cx="1672281" cy="1146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Spark SQL</a:t>
            </a:r>
          </a:p>
        </p:txBody>
      </p:sp>
      <p:sp>
        <p:nvSpPr>
          <p:cNvPr id="6" name="Rectangle 5">
            <a:extLst>
              <a:ext uri="{FF2B5EF4-FFF2-40B4-BE49-F238E27FC236}">
                <a16:creationId xmlns:a16="http://schemas.microsoft.com/office/drawing/2014/main" id="{F0155919-A6F6-411F-9081-2F2D90B811B7}"/>
              </a:ext>
            </a:extLst>
          </p:cNvPr>
          <p:cNvSpPr/>
          <p:nvPr/>
        </p:nvSpPr>
        <p:spPr>
          <a:xfrm>
            <a:off x="4361937" y="3075916"/>
            <a:ext cx="1672281" cy="1146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Spark Streaming</a:t>
            </a:r>
          </a:p>
        </p:txBody>
      </p:sp>
      <p:sp>
        <p:nvSpPr>
          <p:cNvPr id="7" name="Rectangle 6">
            <a:extLst>
              <a:ext uri="{FF2B5EF4-FFF2-40B4-BE49-F238E27FC236}">
                <a16:creationId xmlns:a16="http://schemas.microsoft.com/office/drawing/2014/main" id="{E39A364E-85B3-4928-9F4B-996928C9613F}"/>
              </a:ext>
            </a:extLst>
          </p:cNvPr>
          <p:cNvSpPr/>
          <p:nvPr/>
        </p:nvSpPr>
        <p:spPr>
          <a:xfrm>
            <a:off x="6157782" y="3075916"/>
            <a:ext cx="1672281" cy="1146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MLlib</a:t>
            </a:r>
            <a:endParaRPr lang="en-US" sz="2800" dirty="0"/>
          </a:p>
        </p:txBody>
      </p:sp>
      <p:sp>
        <p:nvSpPr>
          <p:cNvPr id="8" name="Rectangle 7">
            <a:extLst>
              <a:ext uri="{FF2B5EF4-FFF2-40B4-BE49-F238E27FC236}">
                <a16:creationId xmlns:a16="http://schemas.microsoft.com/office/drawing/2014/main" id="{90A0EBCC-616E-4C2D-BF08-59029C448C47}"/>
              </a:ext>
            </a:extLst>
          </p:cNvPr>
          <p:cNvSpPr/>
          <p:nvPr/>
        </p:nvSpPr>
        <p:spPr>
          <a:xfrm>
            <a:off x="7953627" y="3075916"/>
            <a:ext cx="1672281" cy="1146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GraphX</a:t>
            </a:r>
            <a:endParaRPr lang="en-US" sz="2800" dirty="0"/>
          </a:p>
        </p:txBody>
      </p:sp>
      <p:sp>
        <p:nvSpPr>
          <p:cNvPr id="10" name="Rectangle 9">
            <a:extLst>
              <a:ext uri="{FF2B5EF4-FFF2-40B4-BE49-F238E27FC236}">
                <a16:creationId xmlns:a16="http://schemas.microsoft.com/office/drawing/2014/main" id="{B7086663-0D21-4BC6-82E4-4A0F7BB7F159}"/>
              </a:ext>
            </a:extLst>
          </p:cNvPr>
          <p:cNvSpPr/>
          <p:nvPr/>
        </p:nvSpPr>
        <p:spPr>
          <a:xfrm>
            <a:off x="2566092" y="4305287"/>
            <a:ext cx="7059816" cy="5177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Spark Core</a:t>
            </a:r>
          </a:p>
        </p:txBody>
      </p:sp>
      <p:pic>
        <p:nvPicPr>
          <p:cNvPr id="1036" name="Picture 12" descr="Image result for scala">
            <a:extLst>
              <a:ext uri="{FF2B5EF4-FFF2-40B4-BE49-F238E27FC236}">
                <a16:creationId xmlns:a16="http://schemas.microsoft.com/office/drawing/2014/main" id="{99C9200E-3AB4-40E7-8FCB-C8CF99153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8" t="-844" r="80625" b="-1"/>
          <a:stretch/>
        </p:blipFill>
        <p:spPr bwMode="auto">
          <a:xfrm>
            <a:off x="3439296" y="1579926"/>
            <a:ext cx="428356" cy="6404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2" descr="Image result for scala">
            <a:extLst>
              <a:ext uri="{FF2B5EF4-FFF2-40B4-BE49-F238E27FC236}">
                <a16:creationId xmlns:a16="http://schemas.microsoft.com/office/drawing/2014/main" id="{19A9E128-9526-4714-8BB9-84294AC3D4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54"/>
          <a:stretch/>
        </p:blipFill>
        <p:spPr bwMode="auto">
          <a:xfrm>
            <a:off x="3941793" y="1750656"/>
            <a:ext cx="803192" cy="29899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8" name="Picture 14" descr="Image result for python">
            <a:extLst>
              <a:ext uri="{FF2B5EF4-FFF2-40B4-BE49-F238E27FC236}">
                <a16:creationId xmlns:a16="http://schemas.microsoft.com/office/drawing/2014/main" id="{E5ACF223-E92A-4172-8115-DED9CCF52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042" y="1275328"/>
            <a:ext cx="1111115" cy="111111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1E93B06-8B64-42E1-9794-A836C76790B7}"/>
              </a:ext>
            </a:extLst>
          </p:cNvPr>
          <p:cNvSpPr/>
          <p:nvPr/>
        </p:nvSpPr>
        <p:spPr>
          <a:xfrm>
            <a:off x="2566092" y="4889732"/>
            <a:ext cx="7059816" cy="1733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Source API</a:t>
            </a:r>
          </a:p>
          <a:p>
            <a:pPr algn="ctr"/>
            <a:endParaRPr lang="en-US" sz="2800" dirty="0"/>
          </a:p>
          <a:p>
            <a:pPr algn="ctr"/>
            <a:endParaRPr lang="en-US" sz="2800" dirty="0"/>
          </a:p>
          <a:p>
            <a:pPr algn="ctr"/>
            <a:endParaRPr lang="en-US" sz="2800" dirty="0"/>
          </a:p>
        </p:txBody>
      </p:sp>
      <p:pic>
        <p:nvPicPr>
          <p:cNvPr id="1040" name="Picture 16" descr="Image result for java">
            <a:extLst>
              <a:ext uri="{FF2B5EF4-FFF2-40B4-BE49-F238E27FC236}">
                <a16:creationId xmlns:a16="http://schemas.microsoft.com/office/drawing/2014/main" id="{5C1B3D85-C39A-42D8-90B4-C505A52FFA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3447" y="1251683"/>
            <a:ext cx="1296152" cy="12961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44" name="Picture 20" descr="Image result for r logo">
            <a:extLst>
              <a:ext uri="{FF2B5EF4-FFF2-40B4-BE49-F238E27FC236}">
                <a16:creationId xmlns:a16="http://schemas.microsoft.com/office/drawing/2014/main" id="{BDD990F4-2182-4428-80EA-4F9BF57795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6663" y="1584165"/>
            <a:ext cx="931609" cy="7218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46" name="Picture 22" descr="Image result for hadoop logo transparent">
            <a:extLst>
              <a:ext uri="{FF2B5EF4-FFF2-40B4-BE49-F238E27FC236}">
                <a16:creationId xmlns:a16="http://schemas.microsoft.com/office/drawing/2014/main" id="{57858763-7EB8-4C10-9248-2A8B1DBF28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7408" y="5336878"/>
            <a:ext cx="1458110" cy="37819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48" name="Picture 24" descr="Image result for cassandra logo transparent">
            <a:extLst>
              <a:ext uri="{FF2B5EF4-FFF2-40B4-BE49-F238E27FC236}">
                <a16:creationId xmlns:a16="http://schemas.microsoft.com/office/drawing/2014/main" id="{BC97E554-3DC8-46D6-8B48-B91570A0F1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4240" y="5853233"/>
            <a:ext cx="794933" cy="53299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0" name="Picture 26" descr="https://upload.wikimedia.org/wikipedia/commons/thumb/b/bb/Apache_Hive_logo.svg/2000px-Apache_Hive_logo.svg.png">
            <a:extLst>
              <a:ext uri="{FF2B5EF4-FFF2-40B4-BE49-F238E27FC236}">
                <a16:creationId xmlns:a16="http://schemas.microsoft.com/office/drawing/2014/main" id="{F5805003-A89F-4345-8190-CAAC31E128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8097" y="5365930"/>
            <a:ext cx="632351" cy="5691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6" name="Picture 32" descr="http://ptech-llc.com/wp-content/uploads/2017/05/elasticsearch-logo-1200x625.png">
            <a:extLst>
              <a:ext uri="{FF2B5EF4-FFF2-40B4-BE49-F238E27FC236}">
                <a16:creationId xmlns:a16="http://schemas.microsoft.com/office/drawing/2014/main" id="{C70316A6-87CB-4365-A745-3B43F8D5BE1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64357" b="10639"/>
          <a:stretch/>
        </p:blipFill>
        <p:spPr bwMode="auto">
          <a:xfrm>
            <a:off x="7874678" y="5605898"/>
            <a:ext cx="1752600" cy="22824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8" name="Picture 34" descr="Image result for mysql logo">
            <a:extLst>
              <a:ext uri="{FF2B5EF4-FFF2-40B4-BE49-F238E27FC236}">
                <a16:creationId xmlns:a16="http://schemas.microsoft.com/office/drawing/2014/main" id="{D143FB22-FE9F-451E-98F8-CF0B603CB9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63780" y="8417672"/>
            <a:ext cx="329825" cy="22300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json logo">
            <a:extLst>
              <a:ext uri="{FF2B5EF4-FFF2-40B4-BE49-F238E27FC236}">
                <a16:creationId xmlns:a16="http://schemas.microsoft.com/office/drawing/2014/main" id="{4825791C-94E1-4100-A7C7-B1D696C90E2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7913" b="13768"/>
          <a:stretch/>
        </p:blipFill>
        <p:spPr bwMode="auto">
          <a:xfrm>
            <a:off x="6747415" y="5311826"/>
            <a:ext cx="858796" cy="68157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2" name="Picture 38" descr="Image result for csv file logo">
            <a:extLst>
              <a:ext uri="{FF2B5EF4-FFF2-40B4-BE49-F238E27FC236}">
                <a16:creationId xmlns:a16="http://schemas.microsoft.com/office/drawing/2014/main" id="{38D33FF9-55AB-47B9-B595-409B875DA0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98388" y="5925639"/>
            <a:ext cx="533000" cy="533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4" name="Picture 40" descr="Image result">
            <a:extLst>
              <a:ext uri="{FF2B5EF4-FFF2-40B4-BE49-F238E27FC236}">
                <a16:creationId xmlns:a16="http://schemas.microsoft.com/office/drawing/2014/main" id="{313B041E-A64E-429D-98AD-E3214984173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32395" y="5309918"/>
            <a:ext cx="728720" cy="8103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6" name="Picture 42" descr="Image result for apache hbase logo">
            <a:extLst>
              <a:ext uri="{FF2B5EF4-FFF2-40B4-BE49-F238E27FC236}">
                <a16:creationId xmlns:a16="http://schemas.microsoft.com/office/drawing/2014/main" id="{52127D33-6784-4CA7-BBA4-DBAB96B2119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4318" r="34054" b="30979"/>
          <a:stretch/>
        </p:blipFill>
        <p:spPr bwMode="auto">
          <a:xfrm>
            <a:off x="4612992" y="6075283"/>
            <a:ext cx="853999" cy="33706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8" name="Picture 44" descr="Image result for mysql logo">
            <a:extLst>
              <a:ext uri="{FF2B5EF4-FFF2-40B4-BE49-F238E27FC236}">
                <a16:creationId xmlns:a16="http://schemas.microsoft.com/office/drawing/2014/main" id="{FA6EB6D2-D583-4EB8-A900-729FFB117B8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3235" y="5902073"/>
            <a:ext cx="788303" cy="533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Title 1">
            <a:extLst>
              <a:ext uri="{FF2B5EF4-FFF2-40B4-BE49-F238E27FC236}">
                <a16:creationId xmlns:a16="http://schemas.microsoft.com/office/drawing/2014/main" id="{C416BA84-8292-4F97-ACF4-46CF6DEE0BD5}"/>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Roboto" pitchFamily="2" charset="0"/>
                <a:ea typeface="Roboto" pitchFamily="2" charset="0"/>
              </a:rPr>
              <a:t>Apache Spark Structure</a:t>
            </a:r>
          </a:p>
        </p:txBody>
      </p:sp>
    </p:spTree>
    <p:extLst>
      <p:ext uri="{BB962C8B-B14F-4D97-AF65-F5344CB8AC3E}">
        <p14:creationId xmlns:p14="http://schemas.microsoft.com/office/powerpoint/2010/main" val="1712755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E8327-724D-4EA4-8264-D6337AA5FE6E}"/>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Roboto" pitchFamily="2" charset="0"/>
                <a:ea typeface="Roboto" pitchFamily="2" charset="0"/>
              </a:rPr>
              <a:t>In-depth Example Application (finally)</a:t>
            </a:r>
          </a:p>
        </p:txBody>
      </p:sp>
      <p:sp>
        <p:nvSpPr>
          <p:cNvPr id="3" name="Content Placeholder 2">
            <a:extLst>
              <a:ext uri="{FF2B5EF4-FFF2-40B4-BE49-F238E27FC236}">
                <a16:creationId xmlns:a16="http://schemas.microsoft.com/office/drawing/2014/main" id="{64701603-854D-4E09-B24C-0C1955295FD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a:solidFill>
                  <a:schemeClr val="bg1"/>
                </a:solidFill>
                <a:latin typeface="Roboto" pitchFamily="2" charset="0"/>
                <a:ea typeface="Roboto" pitchFamily="2" charset="0"/>
              </a:rPr>
              <a:t>Spark streaming allows for tracking frequently-updated datasets</a:t>
            </a:r>
          </a:p>
          <a:p>
            <a:pPr fontAlgn="base"/>
            <a:r>
              <a:rPr lang="en-US">
                <a:solidFill>
                  <a:schemeClr val="bg1"/>
                </a:solidFill>
                <a:latin typeface="Roboto" pitchFamily="2" charset="0"/>
                <a:ea typeface="Roboto" pitchFamily="2" charset="0"/>
              </a:rPr>
              <a:t>Can use it to track most popular hashtags in 5 mins windows based on their counts in a Twitter stream, and by using the </a:t>
            </a:r>
            <a:r>
              <a:rPr lang="en-US">
                <a:solidFill>
                  <a:srgbClr val="00B0F0"/>
                </a:solidFill>
                <a:latin typeface="Consolas" panose="020B0609020204030204" pitchFamily="49" charset="0"/>
                <a:ea typeface="Roboto" pitchFamily="2" charset="0"/>
              </a:rPr>
              <a:t>StreamingContext</a:t>
            </a:r>
            <a:r>
              <a:rPr lang="en-US">
                <a:solidFill>
                  <a:schemeClr val="bg1"/>
                </a:solidFill>
                <a:latin typeface="Roboto" pitchFamily="2" charset="0"/>
                <a:ea typeface="Roboto" pitchFamily="2" charset="0"/>
              </a:rPr>
              <a:t> function</a:t>
            </a:r>
            <a:r>
              <a:rPr lang="en-US" sz="2000">
                <a:solidFill>
                  <a:schemeClr val="bg1"/>
                </a:solidFill>
                <a:latin typeface="Roboto" pitchFamily="2" charset="0"/>
                <a:ea typeface="Roboto" pitchFamily="2" charset="0"/>
              </a:rPr>
              <a:t>.</a:t>
            </a:r>
          </a:p>
          <a:p>
            <a:endParaRPr lang="en-US" sz="2000" dirty="0">
              <a:latin typeface="Roboto" pitchFamily="2" charset="0"/>
              <a:ea typeface="Roboto" pitchFamily="2" charset="0"/>
            </a:endParaRPr>
          </a:p>
        </p:txBody>
      </p:sp>
      <p:pic>
        <p:nvPicPr>
          <p:cNvPr id="4" name="Picture 2" descr="Image result for twitter transparent logo">
            <a:extLst>
              <a:ext uri="{FF2B5EF4-FFF2-40B4-BE49-F238E27FC236}">
                <a16:creationId xmlns:a16="http://schemas.microsoft.com/office/drawing/2014/main" id="{01BB3667-A105-471F-AC4F-9B5B285499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36792" y="418148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Bar chart">
            <a:extLst>
              <a:ext uri="{FF2B5EF4-FFF2-40B4-BE49-F238E27FC236}">
                <a16:creationId xmlns:a16="http://schemas.microsoft.com/office/drawing/2014/main" id="{9D1E286A-9888-42B1-887A-C1416F7F9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4706" y="3781459"/>
            <a:ext cx="2849996" cy="2849996"/>
          </a:xfrm>
          <a:prstGeom prst="rect">
            <a:avLst/>
          </a:prstGeom>
        </p:spPr>
      </p:pic>
      <p:sp>
        <p:nvSpPr>
          <p:cNvPr id="6" name="Rectangle 5">
            <a:extLst>
              <a:ext uri="{FF2B5EF4-FFF2-40B4-BE49-F238E27FC236}">
                <a16:creationId xmlns:a16="http://schemas.microsoft.com/office/drawing/2014/main" id="{605BD2D9-07B3-466D-AEB7-64EDDDB4C839}"/>
              </a:ext>
            </a:extLst>
          </p:cNvPr>
          <p:cNvSpPr/>
          <p:nvPr/>
        </p:nvSpPr>
        <p:spPr>
          <a:xfrm>
            <a:off x="3009388" y="5028729"/>
            <a:ext cx="1058470" cy="645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https://spark.apache.org/images/spark-logo-trademark.png">
            <a:extLst>
              <a:ext uri="{FF2B5EF4-FFF2-40B4-BE49-F238E27FC236}">
                <a16:creationId xmlns:a16="http://schemas.microsoft.com/office/drawing/2014/main" id="{25F868B1-A19E-4662-B1EE-5EB9ED4080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8991" y="4554540"/>
            <a:ext cx="2451206" cy="1303833"/>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15D073CB-9466-484F-8CEA-34618645276F}"/>
              </a:ext>
            </a:extLst>
          </p:cNvPr>
          <p:cNvSpPr/>
          <p:nvPr/>
        </p:nvSpPr>
        <p:spPr>
          <a:xfrm>
            <a:off x="4064852"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4F03C55C-2DDB-474E-B58F-D8C5BE652AB1}"/>
              </a:ext>
            </a:extLst>
          </p:cNvPr>
          <p:cNvSpPr/>
          <p:nvPr/>
        </p:nvSpPr>
        <p:spPr>
          <a:xfrm>
            <a:off x="7801497"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Image result for twitter transparent logo">
            <a:extLst>
              <a:ext uri="{FF2B5EF4-FFF2-40B4-BE49-F238E27FC236}">
                <a16:creationId xmlns:a16="http://schemas.microsoft.com/office/drawing/2014/main" id="{C2D45D58-C671-4CC0-A6F0-1EEF42CE95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702281" y="456812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twitter transparent logo">
            <a:extLst>
              <a:ext uri="{FF2B5EF4-FFF2-40B4-BE49-F238E27FC236}">
                <a16:creationId xmlns:a16="http://schemas.microsoft.com/office/drawing/2014/main" id="{CF309F05-164A-4606-B51D-989248A556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651311" y="559341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twitter transparent logo">
            <a:extLst>
              <a:ext uri="{FF2B5EF4-FFF2-40B4-BE49-F238E27FC236}">
                <a16:creationId xmlns:a16="http://schemas.microsoft.com/office/drawing/2014/main" id="{A0E73C64-64E0-4DAD-874B-779E2C4E1B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778396" y="520677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twitter transparent logo">
            <a:extLst>
              <a:ext uri="{FF2B5EF4-FFF2-40B4-BE49-F238E27FC236}">
                <a16:creationId xmlns:a16="http://schemas.microsoft.com/office/drawing/2014/main" id="{1D78E281-6803-44DD-B241-EC172716EC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265" y="4529141"/>
            <a:ext cx="885868" cy="745351"/>
          </a:xfrm>
          <a:prstGeom prst="rect">
            <a:avLst/>
          </a:prstGeom>
          <a:noFill/>
          <a:extLst>
            <a:ext uri="{909E8E84-426E-40DD-AFC4-6F175D3DCCD1}">
              <a14:hiddenFill xmlns:a14="http://schemas.microsoft.com/office/drawing/2010/main">
                <a:solidFill>
                  <a:srgbClr val="FFFFFF"/>
                </a:solidFill>
              </a14:hiddenFill>
            </a:ext>
          </a:extLst>
        </p:spPr>
      </p:pic>
      <p:sp>
        <p:nvSpPr>
          <p:cNvPr id="14" name="Trapezoid 13">
            <a:extLst>
              <a:ext uri="{FF2B5EF4-FFF2-40B4-BE49-F238E27FC236}">
                <a16:creationId xmlns:a16="http://schemas.microsoft.com/office/drawing/2014/main" id="{C87207FD-4BEB-460C-867A-F1A3FF276F4D}"/>
              </a:ext>
            </a:extLst>
          </p:cNvPr>
          <p:cNvSpPr/>
          <p:nvPr/>
        </p:nvSpPr>
        <p:spPr>
          <a:xfrm rot="5400000">
            <a:off x="1500157" y="4999150"/>
            <a:ext cx="2326891" cy="691570"/>
          </a:xfrm>
          <a:prstGeom prst="trapezoid">
            <a:avLst>
              <a:gd name="adj" fmla="val 12133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50EF650-D0D4-48F8-A15B-D5C521EF2AF2}"/>
              </a:ext>
            </a:extLst>
          </p:cNvPr>
          <p:cNvSpPr txBox="1"/>
          <p:nvPr/>
        </p:nvSpPr>
        <p:spPr>
          <a:xfrm>
            <a:off x="2410988" y="5028729"/>
            <a:ext cx="1605055" cy="646331"/>
          </a:xfrm>
          <a:prstGeom prst="rect">
            <a:avLst/>
          </a:prstGeom>
          <a:noFill/>
        </p:spPr>
        <p:txBody>
          <a:bodyPr wrap="none" rtlCol="0">
            <a:spAutoFit/>
          </a:bodyPr>
          <a:lstStyle/>
          <a:p>
            <a:pPr algn="ctr"/>
            <a:r>
              <a:rPr lang="en-US" dirty="0">
                <a:solidFill>
                  <a:schemeClr val="bg1"/>
                </a:solidFill>
                <a:latin typeface="Roboto" pitchFamily="2" charset="0"/>
                <a:ea typeface="Roboto" pitchFamily="2" charset="0"/>
              </a:rPr>
              <a:t>Twitter HTTP </a:t>
            </a:r>
          </a:p>
          <a:p>
            <a:pPr algn="ctr"/>
            <a:r>
              <a:rPr lang="en-US" dirty="0">
                <a:solidFill>
                  <a:schemeClr val="bg1"/>
                </a:solidFill>
                <a:latin typeface="Roboto" pitchFamily="2" charset="0"/>
                <a:ea typeface="Roboto" pitchFamily="2" charset="0"/>
              </a:rPr>
              <a:t>Client App</a:t>
            </a:r>
          </a:p>
        </p:txBody>
      </p:sp>
    </p:spTree>
    <p:extLst>
      <p:ext uri="{BB962C8B-B14F-4D97-AF65-F5344CB8AC3E}">
        <p14:creationId xmlns:p14="http://schemas.microsoft.com/office/powerpoint/2010/main" val="310574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Next Video: The Setup</a:t>
            </a:r>
          </a:p>
        </p:txBody>
      </p:sp>
    </p:spTree>
    <p:extLst>
      <p:ext uri="{BB962C8B-B14F-4D97-AF65-F5344CB8AC3E}">
        <p14:creationId xmlns:p14="http://schemas.microsoft.com/office/powerpoint/2010/main" val="2932509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TotalTime>
  <Words>232</Words>
  <Application>Microsoft Office PowerPoint</Application>
  <PresentationFormat>Widescreen</PresentationFormat>
  <Paragraphs>58</Paragraphs>
  <Slides>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Consolas</vt:lpstr>
      <vt:lpstr>Roboto</vt:lpstr>
      <vt:lpstr>Office Theme</vt:lpstr>
      <vt:lpstr>Introduction to Streaming</vt:lpstr>
      <vt:lpstr>What is Streaming?</vt:lpstr>
      <vt:lpstr>Why use Streaming?</vt:lpstr>
      <vt:lpstr>Popular Streaming Tools</vt:lpstr>
      <vt:lpstr>PowerPoint Presentation</vt:lpstr>
      <vt:lpstr>PowerPoint Presentation</vt:lpstr>
      <vt:lpstr>PowerPoint Presentation</vt:lpstr>
      <vt:lpstr>Next Video: The Setup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34</cp:revision>
  <dcterms:created xsi:type="dcterms:W3CDTF">2017-10-26T16:43:38Z</dcterms:created>
  <dcterms:modified xsi:type="dcterms:W3CDTF">2017-12-29T11:18:31Z</dcterms:modified>
</cp:coreProperties>
</file>